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34" r:id="rId1"/>
    <p:sldMasterId id="2147484139" r:id="rId2"/>
  </p:sldMasterIdLst>
  <p:notesMasterIdLst>
    <p:notesMasterId r:id="rId13"/>
  </p:notesMasterIdLst>
  <p:handoutMasterIdLst>
    <p:handoutMasterId r:id="rId14"/>
  </p:handoutMasterIdLst>
  <p:sldIdLst>
    <p:sldId id="487" r:id="rId3"/>
    <p:sldId id="464" r:id="rId4"/>
    <p:sldId id="490" r:id="rId5"/>
    <p:sldId id="489" r:id="rId6"/>
    <p:sldId id="492" r:id="rId7"/>
    <p:sldId id="493" r:id="rId8"/>
    <p:sldId id="494" r:id="rId9"/>
    <p:sldId id="495" r:id="rId10"/>
    <p:sldId id="491" r:id="rId11"/>
    <p:sldId id="496" r:id="rId12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CC"/>
    <a:srgbClr val="9900CC"/>
    <a:srgbClr val="FFFFFF"/>
    <a:srgbClr val="FF6600"/>
    <a:srgbClr val="800080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2" autoAdjust="0"/>
    <p:restoredTop sz="93103" autoAdjust="0"/>
  </p:normalViewPr>
  <p:slideViewPr>
    <p:cSldViewPr snapToGrid="0">
      <p:cViewPr varScale="1">
        <p:scale>
          <a:sx n="82" d="100"/>
          <a:sy n="82" d="100"/>
        </p:scale>
        <p:origin x="14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66" y="-8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0" tIns="0" rIns="19470" bIns="0" numCol="1" anchor="t" anchorCtr="0" compatLnSpc="1">
            <a:prstTxWarp prst="textNoShape">
              <a:avLst/>
            </a:prstTxWarp>
          </a:bodyPr>
          <a:lstStyle>
            <a:lvl1pPr defTabSz="931863">
              <a:defRPr sz="11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55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0" tIns="0" rIns="19470" bIns="0" numCol="1" anchor="b" anchorCtr="0" compatLnSpc="1">
            <a:prstTxWarp prst="textNoShape">
              <a:avLst/>
            </a:prstTxWarp>
          </a:bodyPr>
          <a:lstStyle>
            <a:lvl1pPr defTabSz="931863">
              <a:defRPr sz="11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45550"/>
            <a:ext cx="3055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0" tIns="0" rIns="19470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 i="1">
                <a:latin typeface="Times New Roman" pitchFamily="18" charset="0"/>
              </a:defRPr>
            </a:lvl1pPr>
          </a:lstStyle>
          <a:p>
            <a:fld id="{41A53408-6D9E-4561-A4C5-F811ED2126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6577013" y="8902700"/>
            <a:ext cx="4064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108" tIns="47054" rIns="94108" bIns="47054" anchor="ctr">
            <a:spAutoFit/>
          </a:bodyPr>
          <a:lstStyle>
            <a:lvl1pPr defTabSz="93027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48D2878-B2F6-4D29-8B17-AB44AF74C56E}" type="slidenum">
              <a:rPr lang="en-US" altLang="en-US" sz="1400">
                <a:latin typeface="Times New Roman" pitchFamily="18" charset="0"/>
              </a:rPr>
              <a:pPr algn="r"/>
              <a:t>‹#›</a:t>
            </a:fld>
            <a:endParaRPr lang="en-US" alt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5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0" tIns="0" rIns="19470" bIns="0" numCol="1" anchor="t" anchorCtr="0" compatLnSpc="1">
            <a:prstTxWarp prst="textNoShape">
              <a:avLst/>
            </a:prstTxWarp>
          </a:bodyPr>
          <a:lstStyle>
            <a:lvl1pPr defTabSz="931863">
              <a:defRPr sz="11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0"/>
            <a:ext cx="3055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0" tIns="0" rIns="19470" bIns="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1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55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0" tIns="0" rIns="19470" bIns="0" numCol="1" anchor="b" anchorCtr="0" compatLnSpc="1">
            <a:prstTxWarp prst="textNoShape">
              <a:avLst/>
            </a:prstTxWarp>
          </a:bodyPr>
          <a:lstStyle>
            <a:lvl1pPr defTabSz="931863">
              <a:defRPr sz="11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45550"/>
            <a:ext cx="3055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0" tIns="0" rIns="19470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100" i="1">
                <a:latin typeface="Times New Roman" pitchFamily="18" charset="0"/>
              </a:defRPr>
            </a:lvl1pPr>
          </a:lstStyle>
          <a:p>
            <a:fld id="{87F9B05C-40AA-499C-B5A1-859C309746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2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4850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22775"/>
            <a:ext cx="517366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8" tIns="47054" rIns="94108" bIns="47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577013" y="8904288"/>
            <a:ext cx="40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108" tIns="47054" rIns="94108" bIns="47054" anchor="ctr">
            <a:spAutoFit/>
          </a:bodyPr>
          <a:lstStyle>
            <a:lvl1pPr defTabSz="93027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8789758-D3F3-4D2F-9309-9D74152E8E42}" type="slidenum">
              <a:rPr lang="en-US" altLang="en-US" sz="1400">
                <a:latin typeface="Times New Roman" pitchFamily="18" charset="0"/>
              </a:rPr>
              <a:pPr algn="r"/>
              <a:t>‹#›</a:t>
            </a:fld>
            <a:endParaRPr lang="en-US" alt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2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8500"/>
            <a:ext cx="4656137" cy="349091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424363"/>
            <a:ext cx="5170487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372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2991"/>
            <a:ext cx="7772400" cy="9145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550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1128F32-3EA4-4F20-BEBF-A0267A7EF6EE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42C6683-9352-4E24-80C7-99F554F55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23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9"/>
            <a:ext cx="649106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1"/>
            <a:ext cx="649106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E6E5F40-4E22-4182-80B0-7FEF825E0A72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AFDDDBA-D6DF-4F28-A50A-498D407A3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107D12B-C8FF-42C2-8B28-0309CC46B39B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40028EA-6885-4A1F-9ADF-C90F7333F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91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CC4C646C-88DD-47F3-BACD-85BAA510612B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3D805ED9-4CAC-4B62-B4FD-E644DC94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2990"/>
            <a:ext cx="7772400" cy="9145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550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9C1649A-9FEF-486A-B9E3-FF14812D0EFF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923A48A-9F71-4BB6-88FC-9CB241CB0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78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9"/>
            <a:ext cx="649106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1"/>
            <a:ext cx="649106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9194B2F-8532-4306-B6FB-5068F68F0B7B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3E0E1F96-E4DB-4DB7-B880-5C95364A6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8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0E88BB4-DF10-444F-A3FD-7456843D0354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1DB44B1-3F10-43FD-B754-AC929993A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13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3EE1565A-F06E-4EF8-9153-72C3454EF1E8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C179280-5DF3-43B6-96B9-05FAAB20A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3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A8A7CCC-422A-46ED-8436-C34BC954A680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143E42-B159-4EF6-851D-DB050DA6DA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8865197-C46C-461F-BF96-DE76EDF34980}" type="datetimeFigureOut">
              <a:rPr lang="en-US" altLang="en-US"/>
              <a:pPr/>
              <a:t>7/25/2018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249CD1E-42A2-4E83-8505-4863B78587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tbucket.org/CBUCoEFYEE2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atmal_National_Park_Alaska_aerial_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/>
          <a:stretch>
            <a:fillRect/>
          </a:stretch>
        </p:blipFill>
        <p:spPr bwMode="auto">
          <a:xfrm>
            <a:off x="-355600" y="-352425"/>
            <a:ext cx="9499600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88138" y="3275254"/>
            <a:ext cx="9372600" cy="107489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 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First-Year Computer Engineering Lab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Project: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Driving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 LCD with an FPGA Embedded Processor</a:t>
            </a:r>
            <a:endParaRPr lang="en-US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477000" y="6570663"/>
            <a:ext cx="30972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Monotype Sorts" pitchFamily="2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Katmal National Park, Alaska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70811" y="4456044"/>
            <a:ext cx="8373189" cy="49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Rod Foist, Xuping Xu, Timothy Gage, Seth Truitt, </a:t>
            </a:r>
            <a:r>
              <a:rPr kumimoji="1" lang="en-US" alt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</a:t>
            </a:r>
            <a:r>
              <a:rPr kumimoji="1"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Matthias Schmidt</a:t>
            </a:r>
          </a:p>
        </p:txBody>
      </p:sp>
      <p:pic>
        <p:nvPicPr>
          <p:cNvPr id="8" name="Picture 4" descr="Christian College &amp; Top Bible Ministry Colleges &amp; Universities in Southern California | (CBU) California Baptist Univers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0"/>
          <a:stretch/>
        </p:blipFill>
        <p:spPr bwMode="auto">
          <a:xfrm>
            <a:off x="1372449" y="6003655"/>
            <a:ext cx="3940252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" y="6210660"/>
            <a:ext cx="12874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33" y="4904353"/>
            <a:ext cx="978045" cy="1345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50" y="4904353"/>
            <a:ext cx="908854" cy="1359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18" y="4950762"/>
            <a:ext cx="1266825" cy="1266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18" y="4950762"/>
            <a:ext cx="1266825" cy="126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29" y="4943835"/>
            <a:ext cx="1266825" cy="1266825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36863" y="173584"/>
            <a:ext cx="3348969" cy="51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Two Papers:</a:t>
            </a:r>
            <a:endParaRPr kumimoji="1" lang="en-US" alt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4617" y="1951090"/>
            <a:ext cx="9003789" cy="10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 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First-Year Electronics Lab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Project: </a:t>
            </a:r>
          </a:p>
          <a:p>
            <a:pPr algn="l" eaLnBrk="1" hangingPunct="1">
              <a:defRPr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Design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 Basic Voltmeter plus Soldering Tutorial</a:t>
            </a:r>
            <a:endParaRPr lang="en-US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0070C0"/>
                </a:solidFill>
              </a:rPr>
              <a:t>Conclusions + Q&amp;A</a:t>
            </a:r>
            <a:endParaRPr lang="en-US" sz="2200" dirty="0"/>
          </a:p>
        </p:txBody>
      </p:sp>
      <p:sp>
        <p:nvSpPr>
          <p:cNvPr id="8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287" y="941277"/>
            <a:ext cx="41083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Chu’s NSF research: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Employs the recommended spiral curriculum model from an earlier Carnegie scholars’ 5-year study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 strategic use of laboratory projects as a cohesive framework for individual courses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Resulted in a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of his popular ECE book with spiral model lab projects included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partly tested by us—and showed favorable student results at CBU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1213" y="97620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work inspired us to: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2 spiral themed projects—with preliminary favorable student results</a:t>
            </a:r>
          </a:p>
          <a:p>
            <a:pPr lvl="1"/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*** The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contribution of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these papers: provide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fully-working, easy-to-use, first-year lab project within the video/image theme of the spiral model approach to improving the ECE curriculum.</a:t>
            </a:r>
            <a:endParaRPr lang="en-US" sz="2000" dirty="0"/>
          </a:p>
          <a:p>
            <a:pPr marL="342900" indent="-342900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17411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673894" y="1184988"/>
            <a:ext cx="7734300" cy="51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4606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Clr>
                <a:srgbClr val="0BD0D9"/>
              </a:buClr>
              <a:buSzPct val="95000"/>
              <a:buNone/>
            </a:pPr>
            <a:endParaRPr lang="en-US" altLang="en-US" sz="26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600" dirty="0" smtClean="0">
                <a:latin typeface="Constantia" pitchFamily="18" charset="0"/>
                <a:cs typeface="Arial" pitchFamily="34" charset="0"/>
              </a:rPr>
              <a:t>Recent NSF Educational Research—Using Labs Strategically</a:t>
            </a:r>
          </a:p>
          <a:p>
            <a:pPr lvl="1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200" dirty="0" smtClean="0">
                <a:latin typeface="Constantia" pitchFamily="18" charset="0"/>
                <a:cs typeface="Arial" pitchFamily="34" charset="0"/>
              </a:rPr>
              <a:t>Adapting the “Spiral” curriculum model</a:t>
            </a:r>
            <a:endParaRPr lang="en-US" altLang="en-US" sz="2200" dirty="0">
              <a:latin typeface="Constantia" pitchFamily="18" charset="0"/>
              <a:cs typeface="Arial" pitchFamily="34" charset="0"/>
            </a:endParaRPr>
          </a:p>
          <a:p>
            <a:pPr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600" dirty="0" smtClean="0">
                <a:latin typeface="Constantia" pitchFamily="18" charset="0"/>
                <a:cs typeface="Arial" pitchFamily="34" charset="0"/>
              </a:rPr>
              <a:t>External Collaborators with the PI—Testing Labs</a:t>
            </a:r>
            <a:endParaRPr lang="en-US" altLang="en-US" sz="2600" dirty="0">
              <a:latin typeface="Constantia" pitchFamily="18" charset="0"/>
              <a:cs typeface="Arial" pitchFamily="34" charset="0"/>
            </a:endParaRPr>
          </a:p>
          <a:p>
            <a:pPr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600" dirty="0" smtClean="0">
                <a:latin typeface="Constantia" pitchFamily="18" charset="0"/>
                <a:cs typeface="Arial" pitchFamily="34" charset="0"/>
              </a:rPr>
              <a:t>Preliminary </a:t>
            </a:r>
            <a:r>
              <a:rPr lang="en-US" altLang="en-US" sz="2600" dirty="0" smtClean="0">
                <a:latin typeface="Constantia" pitchFamily="18" charset="0"/>
                <a:cs typeface="Arial" pitchFamily="34" charset="0"/>
              </a:rPr>
              <a:t>Results</a:t>
            </a:r>
            <a:endParaRPr lang="en-US" altLang="en-US" sz="2600" dirty="0">
              <a:latin typeface="Constantia" pitchFamily="18" charset="0"/>
              <a:cs typeface="Arial" pitchFamily="34" charset="0"/>
            </a:endParaRPr>
          </a:p>
          <a:p>
            <a:pPr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600" dirty="0" smtClean="0">
                <a:latin typeface="Constantia" pitchFamily="18" charset="0"/>
                <a:cs typeface="Arial" pitchFamily="34" charset="0"/>
              </a:rPr>
              <a:t>Inspired to Create Labs for the Spiral Model</a:t>
            </a:r>
          </a:p>
          <a:p>
            <a:pPr lvl="1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200" dirty="0" smtClean="0">
                <a:latin typeface="Constantia" pitchFamily="18" charset="0"/>
                <a:cs typeface="Arial" pitchFamily="34" charset="0"/>
              </a:rPr>
              <a:t>A Voltmeter + LCD Laboratory Project</a:t>
            </a:r>
          </a:p>
          <a:p>
            <a:pPr lvl="1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200" dirty="0" smtClean="0">
                <a:latin typeface="Constantia" pitchFamily="18" charset="0"/>
                <a:cs typeface="Arial" pitchFamily="34" charset="0"/>
              </a:rPr>
              <a:t>An FPGA + LCD Lab Project</a:t>
            </a:r>
          </a:p>
          <a:p>
            <a:pPr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600" dirty="0" smtClean="0">
                <a:latin typeface="Constantia" pitchFamily="18" charset="0"/>
                <a:cs typeface="Arial" pitchFamily="34" charset="0"/>
              </a:rPr>
              <a:t>Code + Instructions—Available Online</a:t>
            </a:r>
          </a:p>
          <a:p>
            <a:pPr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en-US" sz="2600" dirty="0" smtClean="0">
                <a:latin typeface="Constantia" pitchFamily="18" charset="0"/>
                <a:cs typeface="Arial" pitchFamily="34" charset="0"/>
              </a:rPr>
              <a:t>Conclusions + Q&amp;A</a:t>
            </a:r>
          </a:p>
          <a:p>
            <a:pPr lvl="1" eaLnBrk="1" hangingPunct="1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altLang="en-US" sz="2200" dirty="0">
              <a:solidFill>
                <a:srgbClr val="FF0000"/>
              </a:solidFill>
              <a:latin typeface="Constantia" pitchFamily="18" charset="0"/>
              <a:cs typeface="Arial" pitchFamily="34" charset="0"/>
            </a:endParaRPr>
          </a:p>
          <a:p>
            <a:pPr lvl="1" eaLnBrk="1" hangingPunct="1"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en-US" altLang="en-US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0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70C0"/>
                </a:solidFill>
              </a:rPr>
              <a:t>Recent </a:t>
            </a:r>
            <a:r>
              <a:rPr lang="en-US" sz="2700" dirty="0">
                <a:solidFill>
                  <a:srgbClr val="0070C0"/>
                </a:solidFill>
              </a:rPr>
              <a:t>National Science Foundation (NSF) </a:t>
            </a:r>
            <a:r>
              <a:rPr lang="en-US" sz="2700" dirty="0" smtClean="0">
                <a:solidFill>
                  <a:srgbClr val="0070C0"/>
                </a:solidFill>
              </a:rPr>
              <a:t>research is aimed </a:t>
            </a:r>
            <a:r>
              <a:rPr lang="en-US" sz="2700" dirty="0">
                <a:solidFill>
                  <a:srgbClr val="0070C0"/>
                </a:solidFill>
              </a:rPr>
              <a:t>at improving the Electrical and Computer Engineering (ECE) curriculum across all four </a:t>
            </a:r>
            <a:r>
              <a:rPr lang="en-US" sz="2700" dirty="0" smtClean="0">
                <a:solidFill>
                  <a:srgbClr val="0070C0"/>
                </a:solidFill>
              </a:rPr>
              <a:t>years…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" y="1800871"/>
            <a:ext cx="3365679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" y="2510484"/>
            <a:ext cx="2545773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96" y="2640965"/>
            <a:ext cx="1126332" cy="112633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811539" y="3143409"/>
            <a:ext cx="304800" cy="2190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477223" y="3138644"/>
            <a:ext cx="304800" cy="2190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8497" y="4474997"/>
            <a:ext cx="8341568" cy="883569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Goal: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Enhance student learning and prepare graduates to meet new challenges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18" y="2097554"/>
            <a:ext cx="1390262" cy="173782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56879" y="5243768"/>
            <a:ext cx="8229600" cy="591279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Method: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Make strategic use of lab projects within a “spiral” 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17940" y="3914245"/>
            <a:ext cx="2895447" cy="612145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Dr. Pong Chu </a:t>
            </a:r>
          </a:p>
          <a:p>
            <a:pPr algn="ctr"/>
            <a:r>
              <a:rPr lang="en-US" sz="1800" dirty="0" smtClean="0"/>
              <a:t> (Cleveland State University)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17940" y="1557333"/>
            <a:ext cx="2668555" cy="456239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/>
              <a:t>Principal Investigator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5261" y="5822559"/>
            <a:ext cx="8478110" cy="571449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External Collaborators: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We tested new lab projects in existing courses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0070C0"/>
                </a:solidFill>
              </a:rPr>
              <a:t>The spiral model is based on an earlier 5-year study of engineering education*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39713" y="1310073"/>
            <a:ext cx="6046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study found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deficiency in the curricula: subjects are taught in isolation, without proper context, and do not adequately prepare students to integrate that knowledge.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93298" y="3105230"/>
            <a:ext cx="3993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addition, labs were not used effectively.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53169"/>
            <a:ext cx="1582816" cy="1576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18231"/>
            <a:ext cx="3978728" cy="3298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9264" y="6356350"/>
            <a:ext cx="581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Educating </a:t>
            </a:r>
            <a:r>
              <a:rPr lang="en-US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Engineers: Designing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the Future of the </a:t>
            </a:r>
            <a:r>
              <a:rPr lang="en-US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Field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Sheri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Sheppard et al., Carnegie Foundation, 2009</a:t>
            </a:r>
            <a:endParaRPr lang="en-US" sz="1200" dirty="0"/>
          </a:p>
        </p:txBody>
      </p:sp>
      <p:sp>
        <p:nvSpPr>
          <p:cNvPr id="11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5928" y="4648192"/>
            <a:ext cx="4830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curricular model: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components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solidFill>
                  <a:srgbClr val="0070C0"/>
                </a:solidFill>
              </a:rPr>
              <a:t>Spiral model ... (continued)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57200" y="11715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 study recommended a “spiral model” and effective use of labs (as design projects):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84787"/>
            <a:ext cx="1203164" cy="1224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32" y="2314940"/>
            <a:ext cx="3565900" cy="3790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393" y="27674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“…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ideal learning trajectory is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spiral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with all components revisited at increasing levels of sophistication and interconnection.  Learning in one area supports learning in another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endParaRPr lang="en-US" dirty="0"/>
          </a:p>
        </p:txBody>
      </p:sp>
      <p:sp>
        <p:nvSpPr>
          <p:cNvPr id="9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solidFill>
                  <a:srgbClr val="0070C0"/>
                </a:solidFill>
              </a:rPr>
              <a:t>Chu’s research applies/combines the spiral model + effective use of labs + 3 component themes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03" y="1468861"/>
            <a:ext cx="3419477" cy="3634984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836" y="146886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 uses 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spiral model by introducing certain lab component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themes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(in the freshman year) and lays out a plan to revisit them with increased sophistication and interconnection in the following years.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3574" y="4334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used as a “cohesive framework” that connects and integrates individual courses.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1835" y="57443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themes used—video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(and image), sound, and touch sensors.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solidFill>
                  <a:srgbClr val="0070C0"/>
                </a:solidFill>
              </a:rPr>
              <a:t>We were “external collaborators” for Chu—trying out some </a:t>
            </a:r>
            <a:r>
              <a:rPr lang="en-US" sz="2700" i="1" dirty="0" smtClean="0">
                <a:solidFill>
                  <a:srgbClr val="0070C0"/>
                </a:solidFill>
              </a:rPr>
              <a:t>themed</a:t>
            </a:r>
            <a:r>
              <a:rPr lang="en-US" sz="2700" dirty="0" smtClean="0">
                <a:solidFill>
                  <a:srgbClr val="0070C0"/>
                </a:solidFill>
              </a:rPr>
              <a:t> labs in a few existing courses for 2 years</a:t>
            </a:r>
            <a:endParaRPr lang="en-US" sz="2200" dirty="0"/>
          </a:p>
        </p:txBody>
      </p:sp>
      <p:sp>
        <p:nvSpPr>
          <p:cNvPr id="9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143" y="13717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…a 2</a:t>
            </a:r>
            <a:r>
              <a:rPr lang="en-US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year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digital logic design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…a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year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microcontroller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senior course in advanced digital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design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…our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IEEE student club.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7706" y="39561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“theme” example: 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students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 exposed to lab projects using visual feedback (LEDs and LCDs) in all four years—but with more complexity introduced in each year.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45" y="1371714"/>
            <a:ext cx="3138903" cy="2094237"/>
          </a:xfrm>
          <a:prstGeom prst="rect">
            <a:avLst/>
          </a:prstGeom>
        </p:spPr>
      </p:pic>
      <p:pic>
        <p:nvPicPr>
          <p:cNvPr id="1026" name="Picture 2" descr="Image result for image of students and l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80" y="5138476"/>
            <a:ext cx="1979432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01.nyt.com/images/2015/08/22/business/22sleepy-web3/22sleepy-web3-articleLarge.jpg?quality=75&amp;auto=webp&amp;disable=upsc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83" y="3733765"/>
            <a:ext cx="1959429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solidFill>
                  <a:srgbClr val="0070C0"/>
                </a:solidFill>
              </a:rPr>
              <a:t>Preliminary results—student survey: selected questions </a:t>
            </a:r>
            <a:endParaRPr lang="en-US" sz="2200" dirty="0"/>
          </a:p>
        </p:txBody>
      </p:sp>
      <p:sp>
        <p:nvSpPr>
          <p:cNvPr id="9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26" y="2403235"/>
            <a:ext cx="3389345" cy="1649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86" y="4246403"/>
            <a:ext cx="5784828" cy="2226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713" y="244524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Possible responses (with numerical values) were: Strongly Agree (5), Agree (4), Undecided (3), Disagree (2), Strongly Disagree (1).  Table 1 summarizes the data.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90464" y="886109"/>
            <a:ext cx="7240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lab work I do for this course is relevant to my learning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The labs for this course show me how to problem-solve in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ECE,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labs in this course make the content more understandable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Doing the labs shows me real life applications of the information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29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87391-33DB-45E8-B86A-72593FB29587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0070C0"/>
                </a:solidFill>
              </a:rPr>
              <a:t>Inspired to create 2 user-friendly labs for the spiral model—image theme</a:t>
            </a:r>
            <a:endParaRPr lang="en-US" sz="2200" dirty="0"/>
          </a:p>
        </p:txBody>
      </p:sp>
      <p:sp>
        <p:nvSpPr>
          <p:cNvPr id="8" name="Footer Placeholder 1"/>
          <p:cNvSpPr txBox="1">
            <a:spLocks noGrp="1"/>
          </p:cNvSpPr>
          <p:nvPr/>
        </p:nvSpPr>
        <p:spPr bwMode="auto">
          <a:xfrm>
            <a:off x="239713" y="6388100"/>
            <a:ext cx="4381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itchFamily="34" charset="0"/>
              </a:rPr>
              <a:t>FYEE 2018, </a:t>
            </a:r>
            <a:r>
              <a:rPr lang="en-US" altLang="en-US" sz="1200" dirty="0">
                <a:latin typeface="Arial" pitchFamily="34" charset="0"/>
              </a:rPr>
              <a:t>Dr. Rod Foist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r="1085" b="10581"/>
          <a:stretch/>
        </p:blipFill>
        <p:spPr bwMode="auto">
          <a:xfrm>
            <a:off x="4808454" y="2406038"/>
            <a:ext cx="3717083" cy="2231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6038"/>
            <a:ext cx="2975819" cy="22318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6287" y="1280213"/>
            <a:ext cx="410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First-Year Electronics Lab Project: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Basic Voltmeter plus Soldering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Tutorial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4739" y="12632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First-Year Computer Engineering Lab Project: Driving an LCD with an FPGA Embedded Processor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5128968"/>
            <a:ext cx="410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projects use a liquid crystal display (LCD)—an important “component” that can be re-visited in following years with more sophistication and interconnection.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4739" y="5534043"/>
            <a:ext cx="4108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More-detailed instructions + project code are available online, per the papers:</a:t>
            </a:r>
          </a:p>
          <a:p>
            <a:r>
              <a:rPr lang="en-US" sz="1400" u="sng" dirty="0">
                <a:hlinkClick r:id="rId4"/>
              </a:rPr>
              <a:t>https://bitbucket.org/CBUCoEFYEE2018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2757</TotalTime>
  <Pages>27</Pages>
  <Words>844</Words>
  <Application>Microsoft Office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Constantia</vt:lpstr>
      <vt:lpstr>Monotype Sorts</vt:lpstr>
      <vt:lpstr>Times New Roman</vt:lpstr>
      <vt:lpstr>Wingdings</vt:lpstr>
      <vt:lpstr>Wingdings 2</vt:lpstr>
      <vt:lpstr>164</vt:lpstr>
      <vt:lpstr>1_164</vt:lpstr>
      <vt:lpstr>2.  A First-Year Computer Engineering Lab Project: Driving an LCD with an FPGA Embedded Processor</vt:lpstr>
      <vt:lpstr>Outline</vt:lpstr>
      <vt:lpstr>Recent National Science Foundation (NSF) research is aimed at improving the Electrical and Computer Engineering (ECE) curriculum across all four years…</vt:lpstr>
      <vt:lpstr>The spiral model is based on an earlier 5-year study of engineering education*</vt:lpstr>
      <vt:lpstr>Spiral model ... (continued)</vt:lpstr>
      <vt:lpstr>Chu’s research applies/combines the spiral model + effective use of labs + 3 component themes</vt:lpstr>
      <vt:lpstr>We were “external collaborators” for Chu—trying out some themed labs in a few existing courses for 2 years</vt:lpstr>
      <vt:lpstr>Preliminary results—student survey: selected questions </vt:lpstr>
      <vt:lpstr>Inspired to create 2 user-friendly labs for the spiral model—image theme</vt:lpstr>
      <vt:lpstr>Conclusions +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and Problem Solving with C++, 2/e</dc:title>
  <dc:subject>C++ Syntax, char, string, output</dc:subject>
  <dc:creator>Sylvia Sorkin</dc:creator>
  <cp:lastModifiedBy>Rod Foist</cp:lastModifiedBy>
  <cp:revision>520</cp:revision>
  <cp:lastPrinted>2017-01-12T23:03:32Z</cp:lastPrinted>
  <dcterms:created xsi:type="dcterms:W3CDTF">1995-11-15T14:37:07Z</dcterms:created>
  <dcterms:modified xsi:type="dcterms:W3CDTF">2018-07-25T21:56:34Z</dcterms:modified>
</cp:coreProperties>
</file>